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59" r:id="rId6"/>
    <p:sldId id="262" r:id="rId7"/>
    <p:sldId id="263" r:id="rId8"/>
    <p:sldId id="264" r:id="rId9"/>
    <p:sldId id="265" r:id="rId10"/>
    <p:sldId id="261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6" r:id="rId19"/>
    <p:sldId id="272" r:id="rId20"/>
    <p:sldId id="277" r:id="rId21"/>
    <p:sldId id="279" r:id="rId22"/>
    <p:sldId id="273" r:id="rId23"/>
    <p:sldId id="274" r:id="rId24"/>
    <p:sldId id="280" r:id="rId25"/>
    <p:sldId id="281" r:id="rId26"/>
    <p:sldId id="278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64916-5E8B-4094-B405-88E47337496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837E2-F50B-4744-ACC1-1DA0B19AD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66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8837E2-F50B-4744-ACC1-1DA0B19AD23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767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824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204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613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44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010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23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46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965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692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917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D6957-52AB-484B-8044-FAAE09F0C5EB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B5CE7-4873-4286-B8A7-B9B8D2BF3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661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rliament.am/legislation.php?sel=show&amp;ID=1568&amp;lang=rus" TargetMode="External"/><Relationship Id="rId2" Type="http://schemas.openxmlformats.org/officeDocument/2006/relationships/hyperlink" Target="http://www.parliament.am/legislation.php?sel=show&amp;ID=1490&amp;lang=ru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rtek.am/views/act.aspx?aid=25856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ase.spinform.ru/show_doc.fwx?rgn=2889" TargetMode="External"/><Relationship Id="rId2" Type="http://schemas.openxmlformats.org/officeDocument/2006/relationships/hyperlink" Target="https://ru.wikisource.org/wiki/%D0%9A%D0%BE%D0%BD%D1%81%D1%82%D0%B8%D1%82%D1%83%D1%86%D0%B8%D0%BE%D0%BD%D0%BD%D1%8B%D0%B9_%D0%B0%D0%BA%D1%82_%D0%9E_%D0%B3%D0%BE%D1%81%D1%83%D0%B4%D0%B0%D1%80%D1%81%D1%82%D0%B2%D0%B5%D0%BD%D0%BD%D0%BE%D0%B9_%D0%BD%D0%B5%D0%B7%D0%B0%D0%B2%D0%B8%D1%81%D0%B8%D0%BC%D0%BE%D1%81%D1%82%D0%B8_%D0%90%D0%B7%D0%B5%D1%80%D0%B1%D0%B0%D0%B9%D0%B4%D0%B6%D0%B0%D0%BD%D1%81%D0%BA%D0%BE%D0%B9_%D0%A0%D0%B5%D1%81%D0%BF%D1%83%D0%B1%D0%BB%D0%B8%D0%BA%D0%B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ase.spinform.ru/show_doc.fwx?rgn=2889" TargetMode="External"/><Relationship Id="rId2" Type="http://schemas.openxmlformats.org/officeDocument/2006/relationships/hyperlink" Target="https://ru.wikisource.org/wiki/%D0%9A%D0%BE%D0%BD%D1%81%D1%82%D0%B8%D1%82%D1%83%D1%86%D0%B8%D0%BE%D0%BD%D0%BD%D1%8B%D0%B9_%D0%B0%D0%BA%D1%82_%D0%9E_%D0%B3%D0%BE%D1%81%D1%83%D0%B4%D0%B0%D1%80%D1%81%D1%82%D0%B2%D0%B5%D0%BD%D0%BD%D0%BE%D0%B9_%D0%BD%D0%B5%D0%B7%D0%B0%D0%B2%D0%B8%D1%81%D0%B8%D0%BC%D0%BE%D1%81%D1%82%D0%B8_%D0%90%D0%B7%D0%B5%D1%80%D0%B1%D0%B0%D0%B9%D0%B4%D0%B6%D0%B0%D0%BD%D1%81%D0%BA%D0%BE%D0%B9_%D0%A0%D0%B5%D1%81%D0%BF%D1%83%D0%B1%D0%BB%D0%B8%D0%BA%D0%B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source.org/wiki/%D0%9F%D0%BE%D1%81%D1%82%D0%B0%D0%BD%D0%BE%D0%B2%D0%BB%D0%B5%D0%BD%D0%B8%D0%B5_%D0%92%D0%A1_%D0%A0%D0%A1%D0%A4%D0%A1%D0%A0_%D0%BE%D1%82_12.12.1991_%E2%84%96_2015-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source.org/wiki/%D0%9F%D0%BE%D1%81%D1%82%D0%B0%D0%BD%D0%BE%D0%B2%D0%BB%D0%B5%D0%BD%D0%B8%D0%B5_%D0%93%D0%94_%D0%A4%D0%A1_%D0%A0%D0%A4_%D0%BE%D1%82_15.03.1996_%E2%84%96_156-II_%D0%93%D0%94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ravo.gov.ru/proxy/ips/?docbody=&amp;link_id=16&amp;nd=102040638" TargetMode="External"/><Relationship Id="rId2" Type="http://schemas.openxmlformats.org/officeDocument/2006/relationships/hyperlink" Target="https://ru.wikipedia.org/wiki/%D0%9A%D0%BE%D0%BD%D1%81%D1%82%D0%B8%D1%82%D1%83%D1%86%D0%B8%D1%8F_%D0%A1%D0%A1%D0%A1%D0%A0_1924_%D0%B3%D0%BE%D0%B4%D0%B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endParaRPr lang="hy-AM" sz="6000" dirty="0" smtClean="0"/>
          </a:p>
          <a:p>
            <a:r>
              <a:rPr lang="ru-RU" sz="6000" dirty="0"/>
              <a:t>ЗАКОНОДАТЕЛЬСТВО </a:t>
            </a:r>
            <a:endParaRPr lang="en-US" sz="6000" dirty="0"/>
          </a:p>
          <a:p>
            <a:r>
              <a:rPr lang="ru-RU" sz="6000" dirty="0"/>
              <a:t>Законодательство РА начинается с принятием Закона РА в 1993г.  «О Национальном архивном фонде»,  вскоре с некоторыми изменениями и дополнениями перепринятым в 1997г. «Закон Республики Армения о Национальном архивном фонде»,-  </a:t>
            </a:r>
            <a:r>
              <a:rPr lang="en-US" sz="6000" u="sng" dirty="0">
                <a:hlinkClick r:id="rId2"/>
              </a:rPr>
              <a:t>http</a:t>
            </a:r>
            <a:r>
              <a:rPr lang="ru-RU" sz="6000" u="sng" dirty="0">
                <a:hlinkClick r:id="rId2"/>
              </a:rPr>
              <a:t>://</a:t>
            </a:r>
            <a:r>
              <a:rPr lang="en-US" sz="6000" u="sng" dirty="0">
                <a:hlinkClick r:id="rId2"/>
              </a:rPr>
              <a:t>www</a:t>
            </a:r>
            <a:r>
              <a:rPr lang="ru-RU" sz="6000" u="sng" dirty="0">
                <a:hlinkClick r:id="rId2"/>
              </a:rPr>
              <a:t>.</a:t>
            </a:r>
            <a:r>
              <a:rPr lang="en-US" sz="6000" u="sng" dirty="0">
                <a:hlinkClick r:id="rId2"/>
              </a:rPr>
              <a:t>parliament</a:t>
            </a:r>
            <a:r>
              <a:rPr lang="ru-RU" sz="6000" u="sng" dirty="0">
                <a:hlinkClick r:id="rId2"/>
              </a:rPr>
              <a:t>.</a:t>
            </a:r>
            <a:r>
              <a:rPr lang="en-US" sz="6000" u="sng" dirty="0">
                <a:hlinkClick r:id="rId2"/>
              </a:rPr>
              <a:t>am</a:t>
            </a:r>
            <a:r>
              <a:rPr lang="ru-RU" sz="6000" u="sng" dirty="0">
                <a:hlinkClick r:id="rId2"/>
              </a:rPr>
              <a:t>/</a:t>
            </a:r>
            <a:r>
              <a:rPr lang="en-US" sz="6000" u="sng" dirty="0">
                <a:hlinkClick r:id="rId2"/>
              </a:rPr>
              <a:t>legislation</a:t>
            </a:r>
            <a:r>
              <a:rPr lang="ru-RU" sz="6000" u="sng" dirty="0">
                <a:hlinkClick r:id="rId2"/>
              </a:rPr>
              <a:t>.</a:t>
            </a:r>
            <a:r>
              <a:rPr lang="en-US" sz="6000" u="sng" dirty="0" err="1">
                <a:hlinkClick r:id="rId2"/>
              </a:rPr>
              <a:t>php</a:t>
            </a:r>
            <a:r>
              <a:rPr lang="ru-RU" sz="6000" u="sng" dirty="0">
                <a:hlinkClick r:id="rId2"/>
              </a:rPr>
              <a:t>?</a:t>
            </a:r>
            <a:r>
              <a:rPr lang="en-US" sz="6000" u="sng" dirty="0" err="1">
                <a:hlinkClick r:id="rId2"/>
              </a:rPr>
              <a:t>sel</a:t>
            </a:r>
            <a:r>
              <a:rPr lang="ru-RU" sz="6000" u="sng" dirty="0">
                <a:hlinkClick r:id="rId2"/>
              </a:rPr>
              <a:t>=</a:t>
            </a:r>
            <a:r>
              <a:rPr lang="en-US" sz="6000" u="sng" dirty="0">
                <a:hlinkClick r:id="rId2"/>
              </a:rPr>
              <a:t>show</a:t>
            </a:r>
            <a:r>
              <a:rPr lang="ru-RU" sz="6000" u="sng" dirty="0">
                <a:hlinkClick r:id="rId2"/>
              </a:rPr>
              <a:t>&amp;</a:t>
            </a:r>
            <a:r>
              <a:rPr lang="en-US" sz="6000" u="sng" dirty="0">
                <a:hlinkClick r:id="rId2"/>
              </a:rPr>
              <a:t>ID</a:t>
            </a:r>
            <a:r>
              <a:rPr lang="ru-RU" sz="6000" u="sng" dirty="0">
                <a:hlinkClick r:id="rId2"/>
              </a:rPr>
              <a:t>=1490&amp;</a:t>
            </a:r>
            <a:r>
              <a:rPr lang="en-US" sz="6000" u="sng" dirty="0" err="1">
                <a:hlinkClick r:id="rId2"/>
              </a:rPr>
              <a:t>lang</a:t>
            </a:r>
            <a:r>
              <a:rPr lang="ru-RU" sz="6000" u="sng" dirty="0">
                <a:hlinkClick r:id="rId2"/>
              </a:rPr>
              <a:t>=</a:t>
            </a:r>
            <a:r>
              <a:rPr lang="en-US" sz="6000" u="sng" dirty="0" err="1">
                <a:hlinkClick r:id="rId2"/>
              </a:rPr>
              <a:t>rus</a:t>
            </a:r>
            <a:endParaRPr lang="en-US" sz="6000" dirty="0"/>
          </a:p>
          <a:p>
            <a:r>
              <a:rPr lang="ru-RU" sz="6000" dirty="0"/>
              <a:t>26.03.2001  В Закон Республики Армения «О Национальном архивном фонде Армении» было внесено небольшое, но существенное дополнение— подпункт «б» части первой статьи 11 Закона после слова «прокуратуры» дополнить словами «органов внутренних дел и органов национальной безопасности»,-</a:t>
            </a:r>
            <a:r>
              <a:rPr lang="en-US" sz="6000" dirty="0"/>
              <a:t>  </a:t>
            </a:r>
            <a:r>
              <a:rPr lang="en-US" sz="6000" u="sng" dirty="0">
                <a:hlinkClick r:id="rId3"/>
              </a:rPr>
              <a:t>http</a:t>
            </a:r>
            <a:r>
              <a:rPr lang="ru-RU" sz="6000" u="sng" dirty="0">
                <a:hlinkClick r:id="rId3"/>
              </a:rPr>
              <a:t>://</a:t>
            </a:r>
            <a:r>
              <a:rPr lang="en-US" sz="6000" u="sng" dirty="0">
                <a:hlinkClick r:id="rId3"/>
              </a:rPr>
              <a:t>www</a:t>
            </a:r>
            <a:r>
              <a:rPr lang="ru-RU" sz="6000" u="sng" dirty="0">
                <a:hlinkClick r:id="rId3"/>
              </a:rPr>
              <a:t>.</a:t>
            </a:r>
            <a:r>
              <a:rPr lang="en-US" sz="6000" u="sng" dirty="0">
                <a:hlinkClick r:id="rId3"/>
              </a:rPr>
              <a:t>parliament</a:t>
            </a:r>
            <a:r>
              <a:rPr lang="ru-RU" sz="6000" u="sng" dirty="0">
                <a:hlinkClick r:id="rId3"/>
              </a:rPr>
              <a:t>.</a:t>
            </a:r>
            <a:r>
              <a:rPr lang="en-US" sz="6000" u="sng" dirty="0">
                <a:hlinkClick r:id="rId3"/>
              </a:rPr>
              <a:t>am</a:t>
            </a:r>
            <a:r>
              <a:rPr lang="ru-RU" sz="6000" u="sng" dirty="0">
                <a:hlinkClick r:id="rId3"/>
              </a:rPr>
              <a:t>/</a:t>
            </a:r>
            <a:r>
              <a:rPr lang="en-US" sz="6000" u="sng" dirty="0">
                <a:hlinkClick r:id="rId3"/>
              </a:rPr>
              <a:t>legislation</a:t>
            </a:r>
            <a:r>
              <a:rPr lang="ru-RU" sz="6000" u="sng" dirty="0">
                <a:hlinkClick r:id="rId3"/>
              </a:rPr>
              <a:t>.</a:t>
            </a:r>
            <a:r>
              <a:rPr lang="en-US" sz="6000" u="sng" dirty="0" err="1">
                <a:hlinkClick r:id="rId3"/>
              </a:rPr>
              <a:t>php</a:t>
            </a:r>
            <a:r>
              <a:rPr lang="ru-RU" sz="6000" u="sng" dirty="0">
                <a:hlinkClick r:id="rId3"/>
              </a:rPr>
              <a:t>?</a:t>
            </a:r>
            <a:r>
              <a:rPr lang="en-US" sz="6000" u="sng" dirty="0" err="1">
                <a:hlinkClick r:id="rId3"/>
              </a:rPr>
              <a:t>sel</a:t>
            </a:r>
            <a:r>
              <a:rPr lang="ru-RU" sz="6000" u="sng" dirty="0">
                <a:hlinkClick r:id="rId3"/>
              </a:rPr>
              <a:t>=</a:t>
            </a:r>
            <a:r>
              <a:rPr lang="en-US" sz="6000" u="sng" dirty="0">
                <a:hlinkClick r:id="rId3"/>
              </a:rPr>
              <a:t>show</a:t>
            </a:r>
            <a:r>
              <a:rPr lang="ru-RU" sz="6000" u="sng" dirty="0">
                <a:hlinkClick r:id="rId3"/>
              </a:rPr>
              <a:t>&amp;</a:t>
            </a:r>
            <a:r>
              <a:rPr lang="en-US" sz="6000" u="sng" dirty="0">
                <a:hlinkClick r:id="rId3"/>
              </a:rPr>
              <a:t>ID</a:t>
            </a:r>
            <a:r>
              <a:rPr lang="ru-RU" sz="6000" u="sng" dirty="0">
                <a:hlinkClick r:id="rId3"/>
              </a:rPr>
              <a:t>=1568&amp;</a:t>
            </a:r>
            <a:r>
              <a:rPr lang="en-US" sz="6000" u="sng" dirty="0" err="1">
                <a:hlinkClick r:id="rId3"/>
              </a:rPr>
              <a:t>lang</a:t>
            </a:r>
            <a:r>
              <a:rPr lang="ru-RU" sz="6000" u="sng" dirty="0">
                <a:hlinkClick r:id="rId3"/>
              </a:rPr>
              <a:t>=</a:t>
            </a:r>
            <a:r>
              <a:rPr lang="en-US" sz="6000" u="sng" dirty="0" err="1">
                <a:hlinkClick r:id="rId3"/>
              </a:rPr>
              <a:t>rus</a:t>
            </a:r>
            <a:endParaRPr lang="en-US" sz="6000" dirty="0"/>
          </a:p>
          <a:p>
            <a:r>
              <a:rPr lang="ru-RU" sz="6000" dirty="0"/>
              <a:t>Сразу после об'единения центральных госархивов в единый Национальный архив последовали несколько провителствееных решений о регулировании архивного управления, составления списков, оптимизации  (13.04.2006,   28.03.2013,   28.07.2016,   13.07.2017), реформа систематизации хранения архивных документов (30.01.2014) и т.д. </a:t>
            </a:r>
            <a:endParaRPr lang="en-US" sz="6000" dirty="0"/>
          </a:p>
          <a:p>
            <a:r>
              <a:rPr lang="ru-RU" sz="6000" dirty="0"/>
              <a:t>В </a:t>
            </a:r>
            <a:r>
              <a:rPr lang="hy-AM" sz="6000" dirty="0"/>
              <a:t>08.06.2004</a:t>
            </a:r>
            <a:r>
              <a:rPr lang="ru-RU" sz="6000" dirty="0"/>
              <a:t> был принят  Закон Респубики Армения об Архивном деле, главный закон по архивам. В  </a:t>
            </a:r>
            <a:r>
              <a:rPr lang="hy-AM" sz="6000" dirty="0"/>
              <a:t>26.11.2016թ.</a:t>
            </a:r>
            <a:r>
              <a:rPr lang="ru-RU" sz="6000" dirty="0"/>
              <a:t> были внесены изминения и допонениия в главный закон Респубики Армения об Архивном деле, а также был анулирован действующий до этого закон «О Национальном архивном фонде Армении»</a:t>
            </a:r>
            <a:r>
              <a:rPr lang="hy-AM" sz="6000" b="1" dirty="0"/>
              <a:t>,-</a:t>
            </a:r>
            <a:r>
              <a:rPr lang="hy-AM" sz="6000" dirty="0"/>
              <a:t> </a:t>
            </a:r>
            <a:r>
              <a:rPr lang="hy-AM" sz="6000" u="sng" dirty="0">
                <a:hlinkClick r:id="rId4"/>
              </a:rPr>
              <a:t>http://www.irtek.am/views/act.aspx?aid=25856</a:t>
            </a:r>
            <a:endParaRPr lang="en-US" sz="6000" dirty="0"/>
          </a:p>
          <a:p>
            <a:r>
              <a:rPr lang="hy-AM" sz="6000" b="1" dirty="0"/>
              <a:t> 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658350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466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ԽՍՀՄ </a:t>
            </a:r>
            <a:r>
              <a:rPr lang="en-US" dirty="0" err="1"/>
              <a:t>կազմալուծուման</a:t>
            </a:r>
            <a:r>
              <a:rPr lang="en-US" dirty="0"/>
              <a:t> </a:t>
            </a:r>
            <a:r>
              <a:rPr lang="en-US" dirty="0" err="1"/>
              <a:t>ընթացքում</a:t>
            </a:r>
            <a:r>
              <a:rPr lang="hy-AM" dirty="0"/>
              <a:t>, </a:t>
            </a:r>
            <a:r>
              <a:rPr lang="ru-RU" dirty="0"/>
              <a:t>1990-1991</a:t>
            </a:r>
            <a:r>
              <a:rPr lang="en-US" dirty="0" err="1"/>
              <a:t>թթ</a:t>
            </a:r>
            <a:r>
              <a:rPr lang="ru-RU" dirty="0"/>
              <a:t>.</a:t>
            </a:r>
            <a:r>
              <a:rPr lang="hy-AM" dirty="0"/>
              <a:t>, ԽՍՀՄ-ը կազմավորած </a:t>
            </a:r>
            <a:r>
              <a:rPr lang="en-US" dirty="0" err="1"/>
              <a:t>որոշ</a:t>
            </a:r>
            <a:r>
              <a:rPr lang="en-US" dirty="0"/>
              <a:t> </a:t>
            </a:r>
            <a:r>
              <a:rPr lang="en-US" dirty="0" err="1"/>
              <a:t>հանրապետություններ</a:t>
            </a:r>
            <a:r>
              <a:rPr lang="en-US" dirty="0"/>
              <a:t> </a:t>
            </a:r>
            <a:r>
              <a:rPr lang="hy-AM" dirty="0"/>
              <a:t>տարբեր ձևերով </a:t>
            </a:r>
            <a:r>
              <a:rPr lang="en-US" dirty="0" err="1"/>
              <a:t>որոշումներ</a:t>
            </a:r>
            <a:r>
              <a:rPr lang="en-US" dirty="0"/>
              <a:t> </a:t>
            </a:r>
            <a:r>
              <a:rPr lang="en-US" dirty="0" err="1"/>
              <a:t>են</a:t>
            </a:r>
            <a:r>
              <a:rPr lang="en-US" dirty="0"/>
              <a:t> </a:t>
            </a:r>
            <a:r>
              <a:rPr lang="en-US" dirty="0" err="1"/>
              <a:t>ընդունել</a:t>
            </a:r>
            <a:r>
              <a:rPr lang="en-US" dirty="0"/>
              <a:t> ԽՍՀՄ </a:t>
            </a:r>
            <a:r>
              <a:rPr lang="en-US" dirty="0" err="1"/>
              <a:t>կազմավորման</a:t>
            </a:r>
            <a:r>
              <a:rPr lang="en-US" dirty="0"/>
              <a:t> </a:t>
            </a:r>
            <a:r>
              <a:rPr lang="en-US" dirty="0" err="1"/>
              <a:t>պայմանագիրը</a:t>
            </a:r>
            <a:r>
              <a:rPr lang="en-US" dirty="0"/>
              <a:t> </a:t>
            </a:r>
            <a:r>
              <a:rPr lang="en-US" dirty="0" err="1"/>
              <a:t>դենոնսացնելու</a:t>
            </a:r>
            <a:r>
              <a:rPr lang="en-US" dirty="0"/>
              <a:t> </a:t>
            </a:r>
            <a:r>
              <a:rPr lang="en-US" dirty="0" err="1"/>
              <a:t>մասին</a:t>
            </a:r>
            <a:r>
              <a:rPr lang="hy-AM" dirty="0"/>
              <a:t>, կարծիք են արտահայտել դրա վերաբերյալ</a:t>
            </a:r>
            <a:r>
              <a:rPr lang="ru-RU" dirty="0" smtClean="0"/>
              <a:t>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6071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Ադրբեջանը </a:t>
            </a:r>
            <a:r>
              <a:rPr lang="hy-AM" dirty="0" smtClean="0"/>
              <a:t>հայտարարել է, որ «</a:t>
            </a:r>
            <a:r>
              <a:rPr lang="ru-RU" dirty="0" smtClean="0"/>
              <a:t>Договор об образовании СССР от 30 декабря 1922 года был призван закрепить аннексию</a:t>
            </a:r>
            <a:r>
              <a:rPr lang="hy-AM" dirty="0" smtClean="0"/>
              <a:t>», «Договор об образовании СССР от 30 декабря 1922 г. является недействительным с момента подписания в части, относящиеся к Азербайджану» (</a:t>
            </a:r>
            <a:r>
              <a:rPr lang="hy-AM" dirty="0" smtClean="0">
                <a:hlinkClick r:id="rId2" tooltip="Конституционный акт О государственной независимости Азербайджанской Республики"/>
              </a:rPr>
              <a:t>Конституционный акт «О государственной независимости Азербайджанской Республики» от 18 октября 1991 года</a:t>
            </a:r>
            <a:r>
              <a:rPr lang="hy-AM" dirty="0" smtClean="0"/>
              <a:t>,</a:t>
            </a:r>
            <a:r>
              <a:rPr lang="hy-AM" b="1" dirty="0" smtClean="0"/>
              <a:t> №222-XII от 18 октября 1991 года </a:t>
            </a:r>
            <a:r>
              <a:rPr lang="hy-AM" dirty="0" smtClean="0"/>
              <a:t>- </a:t>
            </a:r>
            <a:r>
              <a:rPr lang="hy-AM" u="sng" dirty="0" smtClean="0">
                <a:hlinkClick r:id="rId3"/>
              </a:rPr>
              <a:t>https://base.spinform.ru/show_doc.fwx?rgn=2889</a:t>
            </a:r>
            <a:r>
              <a:rPr lang="hy-AM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943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Ադրբեջանը </a:t>
            </a:r>
            <a:r>
              <a:rPr lang="hy-AM" dirty="0" smtClean="0"/>
              <a:t>հայտարարել է, որ «</a:t>
            </a:r>
            <a:r>
              <a:rPr lang="ru-RU" dirty="0" smtClean="0"/>
              <a:t>Договор об образовании СССР от 30 декабря 1922 года был призван закрепить аннексию</a:t>
            </a:r>
            <a:r>
              <a:rPr lang="hy-AM" dirty="0" smtClean="0"/>
              <a:t>», «Договор об образовании СССР от 30 декабря 1922 г. является недействительным с момента подписания в части, относящиеся к Азербайджану» (</a:t>
            </a:r>
            <a:r>
              <a:rPr lang="hy-AM" dirty="0" smtClean="0">
                <a:hlinkClick r:id="rId2" tooltip="Конституционный акт О государственной независимости Азербайджанской Республики"/>
              </a:rPr>
              <a:t>Конституционный акт «О государственной независимости Азербайджанской Республики» от 18 октября 1991 года</a:t>
            </a:r>
            <a:r>
              <a:rPr lang="hy-AM" dirty="0" smtClean="0"/>
              <a:t>,</a:t>
            </a:r>
            <a:r>
              <a:rPr lang="hy-AM" b="1" dirty="0" smtClean="0"/>
              <a:t> №222-XII от 18 октября 1991 года </a:t>
            </a:r>
            <a:r>
              <a:rPr lang="hy-AM" dirty="0" smtClean="0"/>
              <a:t>- </a:t>
            </a:r>
            <a:r>
              <a:rPr lang="hy-AM" u="sng" dirty="0" smtClean="0">
                <a:hlinkClick r:id="rId3"/>
              </a:rPr>
              <a:t>https://base.spinform.ru/show_doc.fwx?rgn=2889</a:t>
            </a:r>
            <a:r>
              <a:rPr lang="hy-AM" dirty="0" smtClean="0"/>
              <a:t>. </a:t>
            </a:r>
            <a:endParaRPr lang="en-US" dirty="0" smtClean="0"/>
          </a:p>
          <a:p>
            <a:r>
              <a:rPr lang="hy-AM" dirty="0"/>
              <a:t>Տես նաև </a:t>
            </a:r>
            <a:r>
              <a:rPr lang="ru-RU" dirty="0"/>
              <a:t>Ведомости Верховного Совета Азербайджанской Республики, 1991, </a:t>
            </a:r>
            <a:r>
              <a:rPr lang="en-US" dirty="0"/>
              <a:t>N</a:t>
            </a:r>
            <a:r>
              <a:rPr lang="ru-RU" dirty="0"/>
              <a:t>15-16. Ст.</a:t>
            </a:r>
            <a:r>
              <a:rPr lang="hy-AM" dirty="0"/>
              <a:t>362: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888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2518898" y="3447296"/>
            <a:ext cx="7154203" cy="11079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Բելոռուսիայի Գերագույն խորհուրդը  1991թ. դեկտեմբերի 10-ի № 1297-XII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О денонсации Договора 1922 года об образовании Союза Советских Социалистических Республик</a:t>
            </a: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»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որոշումով իր երկրի մասով դադարեցրել է ԽՍՀՄ կազմավորման որոշումը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Денонсировать   Договор  1922  года  об  образовании  Союза Советских Социалистических Республик </a:t>
            </a:r>
            <a:endParaRPr kumimoji="0" lang="hy-AM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считать его не действующим по отношению к Республике Беларусь</a:t>
            </a: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kumimoji="0" lang="hy-AM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տես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://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pravo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levonevsky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bazaby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66/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master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text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1422.</a:t>
            </a:r>
            <a:r>
              <a:rPr kumimoji="0" lang="en-US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htm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kumimoji="0" lang="hy-AM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en-US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500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dirty="0"/>
              <a:t>Ռուսաստանի Խորհրդային Ֆեդերատիվ Սոցիալիստական  Հանրապետությունը (</a:t>
            </a:r>
            <a:r>
              <a:rPr lang="hy-AM" dirty="0">
                <a:hlinkClick r:id="rId2" tooltip="Постановление ВС РСФСР от 12.12.1991 № 2015-1"/>
              </a:rPr>
              <a:t>Постановление Верховного Совета РСФСР от 12 декабря 1991 г. № 2015-1 «О денонсации Договора об образовании СССР»</a:t>
            </a:r>
            <a:r>
              <a:rPr lang="hy-AM" dirty="0"/>
              <a:t>): Փաստացի ԽՍՀՄ կազմավորման նպատակով 1922թ. դեկտեմբերի 30ին հավաքված  հանրապետությունների խորհուրդների առաջին համագումարին մասնակից վեց երկրներից չորսը հրաժարվել են այդ պայմանագրից, Ուկրաինան հայտարարել է պայմանագրի չգոյությունը, Հայաստանը իր վերաբերմունքը չի արտահայտել: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974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y-AM" dirty="0"/>
              <a:t>Ավելի </a:t>
            </a:r>
            <a:r>
              <a:rPr lang="hy-AM" dirty="0" smtClean="0"/>
              <a:t>ուշ Ռուսաստանի </a:t>
            </a:r>
            <a:r>
              <a:rPr lang="hy-AM" dirty="0"/>
              <a:t>Պետական Դուման  վերանայել է ԽՍՀՄ կազմավորման պայմանագրի դենոնսացման մասին 1991ի դեկտեմբերի 12ի որոշումը և 1996թ. ապրիլի 10ին Ռուսաստանի Ֆեդերացիայի Պետական Դումայի Ֆեդերալ Ժողովը որոշում է ընդունել և մարտի 15ին դիմել է Պետական Դումային՝ չեղյալ համարել չեղած փաստաթղթի դենոնսացիայի որոշումը (</a:t>
            </a:r>
            <a:r>
              <a:rPr lang="hy-AM" dirty="0">
                <a:hlinkClick r:id="rId2" tooltip="Постановление ГД ФС РФ от 15.03.1996 № 156-II ГД"/>
              </a:rPr>
              <a:t>Постановление Государственной Думы Федерального Собрания РФ от 15 марта 1996 г. № 156-II ГД «Об … отмене Постановления Верховного Совета РСФСР от 12 декабря 1991 года «О денонсации Договора об образовании СССР»</a:t>
            </a:r>
            <a:r>
              <a:rPr lang="hy-AM" dirty="0"/>
              <a:t>)[1996թ. մարտի 15ի ՌՖ Պետական Դումայի Ֆեդերալ Ժողովի թիվ 156-II որոշումը «ՌՍԽՍՀ Գերագույն Խորհրդի 1991թ. դեկտեմբերի  12ի «ԽՍՀՄ կազմավորման Պայմանագիրը դենոնսացնելու» որոշումը չեղարկելու մասին»].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6703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«Договор об образовании СССР 1922 года, который Верховный Совет РСФСР „денонсировал“ 12 декабря 1991 года, не существовал в качестве самостоятельного юридического документа. Первоначальный вариант этого Договора был подвергнут коренной переработке и уже в переработанном виде вошёл в Конституцию СССР 1924 года. В 1936 году была принята новая Конституция СССР, с вступлением в силу которой прекратила действовать</a:t>
            </a:r>
            <a:r>
              <a:rPr lang="en-US" dirty="0"/>
              <a:t> </a:t>
            </a:r>
            <a:r>
              <a:rPr lang="ru-RU" dirty="0">
                <a:hlinkClick r:id="rId2" tooltip="Конституция СССР 1924 года"/>
              </a:rPr>
              <a:t>Конституция СССР 1924 года</a:t>
            </a:r>
            <a:r>
              <a:rPr lang="ru-RU" dirty="0"/>
              <a:t>, включая и Договор об образовании СССР 1922 года»[ 1922</a:t>
            </a:r>
            <a:r>
              <a:rPr lang="en-US" dirty="0"/>
              <a:t>թ</a:t>
            </a:r>
            <a:r>
              <a:rPr lang="ru-RU" dirty="0"/>
              <a:t>.</a:t>
            </a:r>
            <a:r>
              <a:rPr lang="en-US" dirty="0"/>
              <a:t>ԽՍՀՄ </a:t>
            </a:r>
            <a:r>
              <a:rPr lang="en-US" dirty="0" err="1"/>
              <a:t>կազմավորման</a:t>
            </a:r>
            <a:r>
              <a:rPr lang="en-US" dirty="0"/>
              <a:t> </a:t>
            </a:r>
            <a:r>
              <a:rPr lang="en-US" dirty="0" err="1"/>
              <a:t>Պայմանագիրը</a:t>
            </a:r>
            <a:r>
              <a:rPr lang="ru-RU" dirty="0"/>
              <a:t>, </a:t>
            </a:r>
            <a:r>
              <a:rPr lang="en-US" dirty="0" err="1"/>
              <a:t>որը</a:t>
            </a:r>
            <a:r>
              <a:rPr lang="en-US" dirty="0"/>
              <a:t> ՌՍԽՍՀ </a:t>
            </a:r>
            <a:r>
              <a:rPr lang="en-US" dirty="0" err="1"/>
              <a:t>Գերագույն</a:t>
            </a:r>
            <a:r>
              <a:rPr lang="en-US" dirty="0"/>
              <a:t> </a:t>
            </a:r>
            <a:r>
              <a:rPr lang="en-US" dirty="0" err="1"/>
              <a:t>Խորհրդը</a:t>
            </a:r>
            <a:r>
              <a:rPr lang="ru-RU" dirty="0"/>
              <a:t> 1991</a:t>
            </a:r>
            <a:r>
              <a:rPr lang="en-US" dirty="0"/>
              <a:t>թ</a:t>
            </a:r>
            <a:r>
              <a:rPr lang="ru-RU" dirty="0"/>
              <a:t>. </a:t>
            </a:r>
            <a:r>
              <a:rPr lang="en-US" dirty="0" err="1"/>
              <a:t>դեկտեմբերի</a:t>
            </a:r>
            <a:r>
              <a:rPr lang="ru-RU" dirty="0"/>
              <a:t>  12</a:t>
            </a:r>
            <a:r>
              <a:rPr lang="en-US" dirty="0"/>
              <a:t>ի </a:t>
            </a:r>
            <a:r>
              <a:rPr lang="en-US" dirty="0" err="1"/>
              <a:t>որոշմամբ</a:t>
            </a:r>
            <a:r>
              <a:rPr lang="ru-RU" dirty="0"/>
              <a:t> «</a:t>
            </a:r>
            <a:r>
              <a:rPr lang="en-US" dirty="0" err="1"/>
              <a:t>դենոնսացրել</a:t>
            </a:r>
            <a:r>
              <a:rPr lang="en-US" dirty="0"/>
              <a:t> է</a:t>
            </a:r>
            <a:r>
              <a:rPr lang="ru-RU" dirty="0"/>
              <a:t>», </a:t>
            </a:r>
            <a:r>
              <a:rPr lang="en-US" dirty="0" err="1"/>
              <a:t>որպես</a:t>
            </a:r>
            <a:r>
              <a:rPr lang="en-US" dirty="0"/>
              <a:t> </a:t>
            </a:r>
            <a:r>
              <a:rPr lang="en-US" dirty="0" err="1"/>
              <a:t>ինքնուրույն</a:t>
            </a:r>
            <a:r>
              <a:rPr lang="en-US" dirty="0"/>
              <a:t> </a:t>
            </a:r>
            <a:r>
              <a:rPr lang="en-US" dirty="0" err="1"/>
              <a:t>իրավական</a:t>
            </a:r>
            <a:r>
              <a:rPr lang="en-US" dirty="0"/>
              <a:t> </a:t>
            </a:r>
            <a:r>
              <a:rPr lang="en-US" dirty="0" err="1"/>
              <a:t>փաստաթուղթ</a:t>
            </a:r>
            <a:r>
              <a:rPr lang="en-US" dirty="0"/>
              <a:t> </a:t>
            </a:r>
            <a:r>
              <a:rPr lang="en-US" dirty="0" err="1"/>
              <a:t>գոյություն</a:t>
            </a:r>
            <a:r>
              <a:rPr lang="en-US" dirty="0"/>
              <a:t> </a:t>
            </a:r>
            <a:r>
              <a:rPr lang="en-US" dirty="0" err="1"/>
              <a:t>չի</a:t>
            </a:r>
            <a:r>
              <a:rPr lang="en-US" dirty="0"/>
              <a:t> </a:t>
            </a:r>
            <a:r>
              <a:rPr lang="en-US" dirty="0" err="1"/>
              <a:t>ունեցել</a:t>
            </a:r>
            <a:r>
              <a:rPr lang="ru-RU" dirty="0"/>
              <a:t>: </a:t>
            </a:r>
            <a:r>
              <a:rPr lang="en-US" dirty="0" err="1"/>
              <a:t>Այդ</a:t>
            </a:r>
            <a:r>
              <a:rPr lang="en-US" dirty="0"/>
              <a:t> </a:t>
            </a:r>
            <a:r>
              <a:rPr lang="en-US" dirty="0" err="1"/>
              <a:t>Պայմանագրի</a:t>
            </a:r>
            <a:r>
              <a:rPr lang="en-US" dirty="0"/>
              <a:t> </a:t>
            </a:r>
            <a:r>
              <a:rPr lang="en-US" dirty="0" err="1"/>
              <a:t>սկզբնական</a:t>
            </a:r>
            <a:r>
              <a:rPr lang="en-US" dirty="0"/>
              <a:t> </a:t>
            </a:r>
            <a:r>
              <a:rPr lang="en-US" dirty="0" err="1"/>
              <a:t>տեքստը</a:t>
            </a:r>
            <a:r>
              <a:rPr lang="ru-RU" dirty="0"/>
              <a:t>  </a:t>
            </a:r>
            <a:r>
              <a:rPr lang="en-US" dirty="0" err="1"/>
              <a:t>ենթարկվել</a:t>
            </a:r>
            <a:r>
              <a:rPr lang="en-US" dirty="0"/>
              <a:t> է </a:t>
            </a:r>
            <a:r>
              <a:rPr lang="en-US" dirty="0" err="1"/>
              <a:t>արմատական</a:t>
            </a:r>
            <a:r>
              <a:rPr lang="en-US" dirty="0"/>
              <a:t> </a:t>
            </a:r>
            <a:r>
              <a:rPr lang="en-US" dirty="0" err="1"/>
              <a:t>մշակումների</a:t>
            </a:r>
            <a:r>
              <a:rPr lang="en-US" dirty="0"/>
              <a:t> և </a:t>
            </a:r>
            <a:r>
              <a:rPr lang="en-US" dirty="0" err="1"/>
              <a:t>արդեն</a:t>
            </a:r>
            <a:r>
              <a:rPr lang="en-US" dirty="0"/>
              <a:t> </a:t>
            </a:r>
            <a:r>
              <a:rPr lang="en-US" dirty="0" err="1"/>
              <a:t>վերամշակված</a:t>
            </a:r>
            <a:r>
              <a:rPr lang="en-US" dirty="0"/>
              <a:t> </a:t>
            </a:r>
            <a:r>
              <a:rPr lang="en-US" dirty="0" err="1"/>
              <a:t>ձևով</a:t>
            </a:r>
            <a:r>
              <a:rPr lang="en-US" dirty="0"/>
              <a:t> </a:t>
            </a:r>
            <a:r>
              <a:rPr lang="en-US" dirty="0" err="1"/>
              <a:t>ընդգրկվել</a:t>
            </a:r>
            <a:r>
              <a:rPr lang="en-US" dirty="0"/>
              <a:t> է</a:t>
            </a:r>
            <a:r>
              <a:rPr lang="ru-RU" dirty="0"/>
              <a:t>  1924</a:t>
            </a:r>
            <a:r>
              <a:rPr lang="en-US" dirty="0"/>
              <a:t>թ</a:t>
            </a:r>
            <a:r>
              <a:rPr lang="ru-RU" dirty="0"/>
              <a:t>. </a:t>
            </a:r>
            <a:r>
              <a:rPr lang="en-US" dirty="0"/>
              <a:t>ԽՍՀՄ </a:t>
            </a:r>
            <a:r>
              <a:rPr lang="en-US" dirty="0" err="1"/>
              <a:t>Սահմանադրության</a:t>
            </a:r>
            <a:r>
              <a:rPr lang="en-US" dirty="0"/>
              <a:t> </a:t>
            </a:r>
            <a:r>
              <a:rPr lang="en-US" dirty="0" err="1"/>
              <a:t>մեջ</a:t>
            </a:r>
            <a:r>
              <a:rPr lang="ru-RU" dirty="0"/>
              <a:t>: 1936</a:t>
            </a:r>
            <a:r>
              <a:rPr lang="en-US" dirty="0"/>
              <a:t>թ</a:t>
            </a:r>
            <a:r>
              <a:rPr lang="ru-RU" dirty="0"/>
              <a:t>. </a:t>
            </a:r>
            <a:r>
              <a:rPr lang="en-US" dirty="0" err="1"/>
              <a:t>ընդունվել</a:t>
            </a:r>
            <a:r>
              <a:rPr lang="en-US" dirty="0"/>
              <a:t> է ԽՍՀՄ </a:t>
            </a:r>
            <a:r>
              <a:rPr lang="en-US" dirty="0" err="1"/>
              <a:t>նոր</a:t>
            </a:r>
            <a:r>
              <a:rPr lang="en-US" dirty="0"/>
              <a:t> </a:t>
            </a:r>
            <a:r>
              <a:rPr lang="en-US" dirty="0" err="1"/>
              <a:t>սահմանադրություն</a:t>
            </a:r>
            <a:r>
              <a:rPr lang="ru-RU" dirty="0"/>
              <a:t>, </a:t>
            </a:r>
            <a:r>
              <a:rPr lang="en-US" dirty="0" err="1"/>
              <a:t>որի</a:t>
            </a:r>
            <a:r>
              <a:rPr lang="en-US" dirty="0"/>
              <a:t> </a:t>
            </a:r>
            <a:r>
              <a:rPr lang="en-US" dirty="0" err="1"/>
              <a:t>ուժի</a:t>
            </a:r>
            <a:r>
              <a:rPr lang="en-US" dirty="0"/>
              <a:t> </a:t>
            </a:r>
            <a:r>
              <a:rPr lang="en-US" dirty="0" err="1"/>
              <a:t>մեջ</a:t>
            </a:r>
            <a:r>
              <a:rPr lang="en-US" dirty="0"/>
              <a:t> </a:t>
            </a:r>
            <a:r>
              <a:rPr lang="en-US" dirty="0" err="1"/>
              <a:t>մտնելուց</a:t>
            </a:r>
            <a:r>
              <a:rPr lang="en-US" dirty="0"/>
              <a:t> </a:t>
            </a:r>
            <a:r>
              <a:rPr lang="en-US" dirty="0" err="1"/>
              <a:t>հետո</a:t>
            </a:r>
            <a:r>
              <a:rPr lang="ru-RU" dirty="0"/>
              <a:t> 1924</a:t>
            </a:r>
            <a:r>
              <a:rPr lang="en-US" dirty="0"/>
              <a:t>թ</a:t>
            </a:r>
            <a:r>
              <a:rPr lang="ru-RU" dirty="0"/>
              <a:t>. </a:t>
            </a:r>
            <a:r>
              <a:rPr lang="en-US" dirty="0"/>
              <a:t>ԽՍՀՄ </a:t>
            </a:r>
            <a:r>
              <a:rPr lang="en-US" dirty="0" err="1"/>
              <a:t>Սահմանադրությունը</a:t>
            </a:r>
            <a:r>
              <a:rPr lang="en-US" dirty="0"/>
              <a:t> </a:t>
            </a:r>
            <a:r>
              <a:rPr lang="en-US" dirty="0" err="1"/>
              <a:t>կորցրել</a:t>
            </a:r>
            <a:r>
              <a:rPr lang="en-US" dirty="0"/>
              <a:t> է </a:t>
            </a:r>
            <a:r>
              <a:rPr lang="en-US" dirty="0" err="1"/>
              <a:t>իր</a:t>
            </a:r>
            <a:r>
              <a:rPr lang="en-US" dirty="0"/>
              <a:t> </a:t>
            </a:r>
            <a:r>
              <a:rPr lang="en-US" dirty="0" err="1"/>
              <a:t>ուժը</a:t>
            </a:r>
            <a:r>
              <a:rPr lang="ru-RU" dirty="0"/>
              <a:t>, </a:t>
            </a:r>
            <a:r>
              <a:rPr lang="en-US" dirty="0" err="1"/>
              <a:t>ներառյալ</a:t>
            </a:r>
            <a:r>
              <a:rPr lang="ru-RU" dirty="0"/>
              <a:t> 1922</a:t>
            </a:r>
            <a:r>
              <a:rPr lang="en-US" dirty="0"/>
              <a:t>թ</a:t>
            </a:r>
            <a:r>
              <a:rPr lang="ru-RU" dirty="0"/>
              <a:t>. </a:t>
            </a:r>
            <a:r>
              <a:rPr lang="en-US" dirty="0"/>
              <a:t>ԽՍՀՄ </a:t>
            </a:r>
            <a:r>
              <a:rPr lang="en-US" dirty="0" err="1"/>
              <a:t>կազմավորման</a:t>
            </a:r>
            <a:r>
              <a:rPr lang="en-US" dirty="0"/>
              <a:t> </a:t>
            </a:r>
            <a:r>
              <a:rPr lang="en-US" dirty="0" err="1"/>
              <a:t>Պայմանագիրը</a:t>
            </a:r>
            <a:r>
              <a:rPr lang="ru-RU" dirty="0"/>
              <a:t>]: (</a:t>
            </a:r>
            <a:r>
              <a:rPr lang="ru-RU" dirty="0">
                <a:hlinkClick r:id="rId3"/>
              </a:rPr>
              <a:t>Об Обращении Государственной Думы Федерального Собрания Российской Федерации «К членам Совета Федерации Федерального Собрания Российской Федерации»//Собрание законодательства РФ, 1996, Но.16, ст.1800, 15 апреля 2006г. </a:t>
            </a:r>
            <a:r>
              <a:rPr lang="ru-RU" dirty="0"/>
              <a:t>)</a:t>
            </a:r>
            <a:endParaRPr lang="en-US" dirty="0"/>
          </a:p>
          <a:p>
            <a:r>
              <a:rPr lang="ru-RU" dirty="0"/>
              <a:t>Подлинник. Типографская печать. Подписи-автографы членов полномочных делегаций РСФСР, УССР, ЗСФСР, БССР.</a:t>
            </a:r>
            <a:r>
              <a:rPr lang="en-US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42,5 х 31,0.</a:t>
            </a:r>
            <a:br>
              <a:rPr lang="ru-RU" dirty="0"/>
            </a:br>
            <a:r>
              <a:rPr lang="ru-RU" b="1" dirty="0"/>
              <a:t>Государственный архив Российской Федерации.</a:t>
            </a:r>
            <a:r>
              <a:rPr lang="en-US" dirty="0"/>
              <a:t> </a:t>
            </a:r>
            <a:r>
              <a:rPr lang="ru-RU" dirty="0"/>
              <a:t>Ф. Р-3316. Оп. 1. Д. 5. Л. 1-2.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243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y-AM" dirty="0" smtClean="0"/>
              <a:t>Իսկ ի՞նչ էր այն, ինչ երկար տարիներ համարվել է ԽՍՀՄ կազմավորան պայմանագիր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3488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smtClean="0"/>
              <a:t>1924թ․ սահմանադրությունը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367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581065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60570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414505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982552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843220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Абаджян Арам Мкртычевич, </a:t>
            </a:r>
            <a:r>
              <a:rPr lang="ru-RU" dirty="0">
                <a:solidFill>
                  <a:srgbClr val="FF0000"/>
                </a:solidFill>
              </a:rPr>
              <a:t>год рождения - 1891 /1886/, женат, место рождения: с.Каракала Карсской области /Турция/, </a:t>
            </a:r>
            <a:r>
              <a:rPr lang="ru-RU" dirty="0"/>
              <a:t>место жительство: г.Ленинакан Арм. ССР, ул.16, д.жилкоопа 6, , армянин, гражданство: СССР, соц. происхождение - из крестьян-середняков, занятость - маляр, член ВКП/б/, дата ареста: 24.10.1937, арестован по решению: ОДТО НКВД Ленинакан в 15.10.1937, статья обвинения: ст.67 УКРА, категория учета - а/с агитация, освобожден в 16.4.1939, по решению </a:t>
            </a:r>
            <a:r>
              <a:rPr lang="en-US" dirty="0"/>
              <a:t>НКВД </a:t>
            </a:r>
            <a:r>
              <a:rPr lang="en-US" dirty="0" err="1"/>
              <a:t>Арм</a:t>
            </a:r>
            <a:r>
              <a:rPr lang="en-US" dirty="0"/>
              <a:t>. </a:t>
            </a:r>
            <a:r>
              <a:rPr lang="ru-RU" dirty="0"/>
              <a:t>ССР (Источник: НАА, Ф. 1191, Оп. 3, Д. 732)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911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Арутюнян Езник Гаврилович, </a:t>
            </a:r>
            <a:r>
              <a:rPr lang="ru-RU" dirty="0" smtClean="0">
                <a:solidFill>
                  <a:srgbClr val="FF0000"/>
                </a:solidFill>
              </a:rPr>
              <a:t>год рождения - 1894, </a:t>
            </a:r>
            <a:r>
              <a:rPr lang="ru-RU" dirty="0" smtClean="0"/>
              <a:t>женат, место рождения: </a:t>
            </a:r>
            <a:r>
              <a:rPr lang="ru-RU" dirty="0" smtClean="0">
                <a:solidFill>
                  <a:srgbClr val="FF0000"/>
                </a:solidFill>
              </a:rPr>
              <a:t>г.Карс /Турция/, </a:t>
            </a:r>
            <a:r>
              <a:rPr lang="ru-RU" dirty="0" smtClean="0"/>
              <a:t>место жительство: г.Ереван, Арм. ССР, ул. Алавердян 6, армянин, гражданство: СССР, соц. происхождение - из служащих, занятость - начальник Ереванского отд. Военторга, член ВКП/б/, дата ареста: 07.5.1938, арестован по решению: НКВД Арм. ССР в 05.5.1938, статья обвинения: ст.ст.64, 67 и 68 УКРА, категория учета - к/р, вел вредительскую работу , освобожден в 07.5.1939, по решению СК ВС Арм.ССР  (Источник: НАА, Ф. 1191, Оп. 3, Д. 61,62)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927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Баштимар Халит Махмуд оглы, год рождения - 1936, холост, место рождения: с</a:t>
            </a:r>
            <a:r>
              <a:rPr lang="ru-RU" dirty="0">
                <a:solidFill>
                  <a:srgbClr val="FF0000"/>
                </a:solidFill>
              </a:rPr>
              <a:t>. Курдкей, Карсск. Губ.., Турция</a:t>
            </a:r>
            <a:r>
              <a:rPr lang="ru-RU" dirty="0"/>
              <a:t>, место жительство: </a:t>
            </a:r>
            <a:r>
              <a:rPr lang="ru-RU" dirty="0">
                <a:solidFill>
                  <a:srgbClr val="FF0000"/>
                </a:solidFill>
              </a:rPr>
              <a:t>с. Меликей, Карсск. Губ., Турция, курд, гражданство: Турция, соц. </a:t>
            </a:r>
            <a:r>
              <a:rPr lang="ru-RU" dirty="0"/>
              <a:t>происхождение - из крестьян, занятость - батрак, б/п, дата ареста: 30.07.1966 / задержания/, арестован по решению: ВТ 2012  в 04/07/1966, статья обвинения: ст. 78 УКРА , категория учета -  нелегальн. перехода гос. границ., освобожден в 20/08/1966, по решению КГБ при СМ Арм. ССР (Источник: НАА, Ф. 1191, Оп. 12, Д. 1088, 1089, 1090)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027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Абгарян Семен Саркисович, год рождения - 1883, женат, место рождения: с. Амад, </a:t>
            </a:r>
            <a:r>
              <a:rPr lang="ru-RU" dirty="0">
                <a:solidFill>
                  <a:srgbClr val="FF0000"/>
                </a:solidFill>
              </a:rPr>
              <a:t>Ванский р-н, Турция</a:t>
            </a:r>
            <a:r>
              <a:rPr lang="ru-RU" dirty="0"/>
              <a:t>, место жительство: г. Вагаршапат, ул. 29 дом 6, армянин, гражданство: СССР, соц. происхождение - из крестьян, занятость - без опред. зан., б/п, дата ареста: 18/03/1938, арестован по решению: НКВД Арм. ССР в 16/03/1938, категория учета - дашнак, а/с работа, приговор - заключить в ИТЛ сроком на 10 лет, дата приговора - 28/02/1938, осужден Тройка НКВД Арм. ССР (Источник: НАА, Ф. 1191, Оп. 16, Д. 1020, 1021)</a:t>
            </a:r>
            <a:endParaRPr lang="en-US" dirty="0"/>
          </a:p>
          <a:p>
            <a:endParaRPr lang="ru-RU" dirty="0" smtClean="0"/>
          </a:p>
          <a:p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88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Гаджиев Ханлар Исмаил огли, год рождения - 29, женат, место рождения: с. Нариманлы, Басаргечарскийр-н, место жительство: с. Нариманлы, Басаргечарский р-н, Арм. ССР, </a:t>
            </a:r>
            <a:r>
              <a:rPr lang="ru-RU" dirty="0">
                <a:solidFill>
                  <a:srgbClr val="FF0000"/>
                </a:solidFill>
              </a:rPr>
              <a:t>мусульманин, </a:t>
            </a:r>
            <a:r>
              <a:rPr lang="ru-RU" dirty="0"/>
              <a:t>гражданство: СССР, соц. происхождение - из крестьян-середняков, занятость - земледелец, б/п, дата ареста: 03/09/1931, арестован по решению: АРМГПУ в 22/10/1931, статья обвинения: 67 и 68 УК ССРА, категория учета - Член муссаватской организации, вербовка в к/р организацию с целью вооружения и подготовки к выступлению против существующего строя, приговор - Заключить в концлагерь на 5 л. // Заключить в концлагерь на 5 л. // Заключить в концлагерь на 3 г., дата приговора - 16.01.1932 // 23.07.1932 // 19.10.1932, осужден Судебная Заседание Коллегии АРМГПУ // Судебная Заседание Коллегии ЗАКГПУ // Заседание Коллегии (судебное) ОГПУ (Источник: НАА, Ф. 1191, Оп. 14, Д. 633, 634)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475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48000" y="2049199"/>
            <a:ext cx="6096000" cy="27596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Ганифаев (Гинифаев) Аббас Мамед Али оглы, год рождения - 38, женат, место рождения: г. Ереван, место жительство: г. Ереван, ул. Джафарова 6, ССРА, мусульманин, гражданство: СССР, занятость - торговец, б/п, дата ареста: 06.12.1924, арестован по решению: АрмЧК в 03.12.1924, статья обвинения: 192 УК ССРА, категория учета - сдал в склад негодные семена, чем подорвал авторитет гос. учреждения мелкого кредита "Занг" (Источник: НАА, Ф. 1191, Оп. 7, Д. 2162)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3467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Азатян Гянджо Гепоевич, год рождения - 1887, семейный, место рождения: с</a:t>
            </a:r>
            <a:r>
              <a:rPr lang="ru-RU" dirty="0">
                <a:solidFill>
                  <a:srgbClr val="FF0000"/>
                </a:solidFill>
              </a:rPr>
              <a:t>, Берм, Битлисский р-н, Турция</a:t>
            </a:r>
            <a:r>
              <a:rPr lang="ru-RU" dirty="0"/>
              <a:t>, место жительство: с. Агарак, Эриванский р-н, Арм. ССР, армянин, гражданство: СССР, соц. происхождение - из крестьян, занятость - кустарь-чувячник, б/п, арестован по решению: Арм. ГПУ в 22/03/1933, статья обвинения: 67, 68 УК ССРА, категория учета - беглец с места ссылки, освобожден в 26/08/1933, по решению Арм. ГПУ (Источник: НАА, Ф. 1191, Оп. 13, Д. 1272, 1273)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8619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1949</a:t>
            </a:r>
            <a:r>
              <a:rPr lang="hy-AM" dirty="0" smtClean="0"/>
              <a:t>թ․ աքսորը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dirty="0" smtClean="0"/>
              <a:t>Միֆերը, Թվերը, կատեգորիաները արդյունքը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1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dirty="0" smtClean="0"/>
              <a:t>Չենք գտնում հեռացած ադրբեջանցիներին տրված փոխհատուցումը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581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smtClean="0"/>
              <a:t>Բաղիրովի գործը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4811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y-AM" dirty="0" smtClean="0"/>
              <a:t>Ղարաբաղի արխիվի ՛՛պրոբլեմները՛՛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099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1501</Words>
  <Application>Microsoft Office PowerPoint</Application>
  <PresentationFormat>Widescreen</PresentationFormat>
  <Paragraphs>37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Courier New</vt:lpstr>
      <vt:lpstr>Sylfaen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Իսկ ի՞նչ էր այն, ինչ երկար տարիներ համարվել է ԽՍՀՄ կազմավորան պայմանագիր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1949թ․ աքսորը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</dc:creator>
  <cp:lastModifiedBy>kh</cp:lastModifiedBy>
  <cp:revision>10</cp:revision>
  <dcterms:created xsi:type="dcterms:W3CDTF">2026-05-14T13:43:02Z</dcterms:created>
  <dcterms:modified xsi:type="dcterms:W3CDTF">2026-05-14T20:46:24Z</dcterms:modified>
</cp:coreProperties>
</file>